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71" r:id="rId7"/>
    <p:sldId id="267" r:id="rId8"/>
    <p:sldId id="258" r:id="rId9"/>
    <p:sldId id="276" r:id="rId10"/>
    <p:sldId id="264" r:id="rId11"/>
    <p:sldId id="275" r:id="rId12"/>
    <p:sldId id="277" r:id="rId13"/>
    <p:sldId id="273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EE"/>
    <a:srgbClr val="42394B"/>
    <a:srgbClr val="393042"/>
    <a:srgbClr val="4B4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3A5246-6C8C-44EC-876D-81400E72A8C6}" v="5" dt="2021-09-28T13:09:05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>
        <p:scale>
          <a:sx n="62" d="100"/>
          <a:sy n="62" d="100"/>
        </p:scale>
        <p:origin x="112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95A1-AD4C-41BE-9CFA-26AC452A1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466C5-FA26-43BA-966E-BC7745FDF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6E8A5-73D3-4E3C-8DFE-6162DFDD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AE2-A27E-49F9-8382-31DAA9BB0DC8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D988E-3BD5-4E92-BC05-DC35BDDF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64BEF-5EC8-436D-BA83-9E333C8B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9AFD-3975-409D-A700-28D2B8A6573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99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686BC-3AA4-4EE6-9FE3-EF9AF267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D506C-A4F9-4966-957A-2F67DCE65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ECAE3-BBE6-428B-B09A-906EBA7E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AE2-A27E-49F9-8382-31DAA9BB0DC8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09458-E22A-49EA-AD62-E5057A64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D7CDA-B7BB-4599-901A-564CB347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9AFD-3975-409D-A700-28D2B8A6573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207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206A52-B85F-4C42-8F65-44C33109BE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D449F-4C02-408B-823F-EB15A44C2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E5E99-E151-49D7-9146-A52B01037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AE2-A27E-49F9-8382-31DAA9BB0DC8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1F58F-B7F6-4B72-8CB7-32E5BC49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F9F33-D8E0-432E-9E52-4AFFF9E8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9AFD-3975-409D-A700-28D2B8A6573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282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7E23-041A-46FA-A0DD-08702D15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09151-CFA7-4F01-B096-1C2ABF923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2F0CC-0A69-4813-B78A-BFB03450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AE2-A27E-49F9-8382-31DAA9BB0DC8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02FB8-0A03-4272-B4D8-F9CE0E7B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A8AED-28EC-4573-A08D-232EAB14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9AFD-3975-409D-A700-28D2B8A6573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765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07150-2EF7-4D73-8C8F-5A5DD4882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C26EF-8B68-4A76-9FF6-1152C0CA4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6D941-00B9-4ABC-B57B-B66A613C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AE2-A27E-49F9-8382-31DAA9BB0DC8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0A564-4159-43D7-AA00-0184349A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3AA60-1964-4EEE-B433-C3AB7CB3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9AFD-3975-409D-A700-28D2B8A6573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684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28BD-18AF-45FD-9E1B-D1D85C581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765B4-5C42-432B-850A-DEA2C3CBD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22EE4-B7B7-4CB3-B6F1-832DEC749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0B646-5D0C-4B00-B4A1-6479A3C6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AE2-A27E-49F9-8382-31DAA9BB0DC8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5D364-9430-4B79-930A-4280EC20D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30EC6-BCDF-4DA9-8AAE-CFACBC4A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9AFD-3975-409D-A700-28D2B8A6573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131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B9EF-8515-426F-873C-1B2872B7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98726-605E-4170-A3CF-CDF79E5A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E1DBA-94ED-4F56-ACD1-0418AB2D3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6146D-B5D5-4627-9674-A056528E4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B3D20-F6E0-4F9D-9540-5A1B3BD1B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64DAE-DAD3-4C4E-8129-8AB741E5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AE2-A27E-49F9-8382-31DAA9BB0DC8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67FB5-A07E-4858-9A1D-DC3140C4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DB3EEC-5A3E-4317-ABE8-9E4F66C8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9AFD-3975-409D-A700-28D2B8A6573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566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5F030-1A62-420B-9CDF-E8FF5EA56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9FA406-EAA5-43C3-94E2-8F332E33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AE2-A27E-49F9-8382-31DAA9BB0DC8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37084-7D11-4A01-8A19-699AE4817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D39AD-95B3-42C3-9366-AA0BFFB7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9AFD-3975-409D-A700-28D2B8A6573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033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61FD8-A4E9-46C9-A471-53A4B109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AE2-A27E-49F9-8382-31DAA9BB0DC8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27491-738E-42CC-A9C5-654407AFF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E1BAD-14E6-4ADC-8E8C-209468CC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9AFD-3975-409D-A700-28D2B8A6573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539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E2B40-9533-4B16-AABA-B6ED73E4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BFC76-31C0-411F-88EF-133F4D31E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7813D-F61C-4B91-96EB-E6DE1DC51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EDFD5-E670-48F1-9757-CEE87D5F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AE2-A27E-49F9-8382-31DAA9BB0DC8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57748-BD33-47E1-9FD2-CB83BE81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7F12F-163C-445C-A70B-6C62F8E1F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9AFD-3975-409D-A700-28D2B8A6573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921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BD3A-AB63-47C8-A0BE-20793387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F9D79-A7FA-4DC0-9FE9-66D000185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DBFC0-1F73-4E6F-90C7-95AC92A3C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C24DC-EE47-45C6-B8D3-791E7E8B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AE2-A27E-49F9-8382-31DAA9BB0DC8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41FEB-3B9F-4A91-BE3E-734F2841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31E83-67A3-4B31-AB8A-F2A8D9ED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9AFD-3975-409D-A700-28D2B8A6573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127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26588-C398-4399-9759-CC87C7454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EB952-1091-409E-BE86-EDF508F34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4E02E-133E-4ECA-9145-FF770C275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A1AE2-A27E-49F9-8382-31DAA9BB0DC8}" type="datetimeFigureOut">
              <a:rPr lang="en-AU" smtClean="0"/>
              <a:t>28/09/2021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D44C3-3A5A-463F-AAEE-FF743738C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CF7BF-F3A2-4588-A44B-9F3258937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9AFD-3975-409D-A700-28D2B8A6573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43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shrimp&#10;&#10;Description automatically generated with low confidence">
            <a:extLst>
              <a:ext uri="{FF2B5EF4-FFF2-40B4-BE49-F238E27FC236}">
                <a16:creationId xmlns:a16="http://schemas.microsoft.com/office/drawing/2014/main" id="{5512CAF6-CD3A-455C-B354-DF231C27DD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2" r="9089" b="1391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3" name="Rectangle 2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CCC0FE-64EE-43C1-86B0-086DC331B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260913"/>
            <a:ext cx="4939146" cy="3204134"/>
          </a:xfrm>
        </p:spPr>
        <p:txBody>
          <a:bodyPr anchor="b">
            <a:noAutofit/>
          </a:bodyPr>
          <a:lstStyle/>
          <a:p>
            <a:pPr algn="l"/>
            <a:r>
              <a:rPr lang="en-AU" sz="5000" dirty="0"/>
              <a:t>The Role Of Concomitant TBI In Developing Neuropathic Pain After SCI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DEDBD97-EEEB-4A8B-9324-806B45430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AU" sz="2000" dirty="0"/>
              <a:t>Keziah Skein, PhD candidate</a:t>
            </a:r>
          </a:p>
          <a:p>
            <a:pPr algn="l"/>
            <a:r>
              <a:rPr lang="en-AU" sz="2000" dirty="0"/>
              <a:t>The University of Adelaide</a:t>
            </a:r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1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0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DC520-E0F6-4013-BE6E-1A1FD5A5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5802007" cy="1536192"/>
          </a:xfrm>
        </p:spPr>
        <p:txBody>
          <a:bodyPr anchor="b">
            <a:normAutofit/>
          </a:bodyPr>
          <a:lstStyle/>
          <a:p>
            <a:r>
              <a:rPr lang="en-AU" dirty="0"/>
              <a:t>Neuropathic Pain After SCI Or TBI</a:t>
            </a:r>
          </a:p>
        </p:txBody>
      </p:sp>
      <p:sp>
        <p:nvSpPr>
          <p:cNvPr id="58" name="Rectangle 52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Rectangle 54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52937-454E-4A29-996E-49FB322A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7007352" cy="282549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AU" sz="2000" dirty="0"/>
              <a:t>SCI changes pain signals that are sent to the brain</a:t>
            </a:r>
          </a:p>
          <a:p>
            <a:r>
              <a:rPr lang="en-AU" sz="2000" dirty="0"/>
              <a:t>TBI changes interpretation of signals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3C82BD-46D9-4641-8CDD-FB6CF0A14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5" t="-2600" r="-128" b="2868"/>
          <a:stretch/>
        </p:blipFill>
        <p:spPr>
          <a:xfrm>
            <a:off x="9222893" y="-89140"/>
            <a:ext cx="2350601" cy="6839712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0AE563-CAA7-402C-A7B8-057407154E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7" b="2866"/>
          <a:stretch/>
        </p:blipFill>
        <p:spPr>
          <a:xfrm>
            <a:off x="7027303" y="98283"/>
            <a:ext cx="2350602" cy="666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3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0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DC520-E0F6-4013-BE6E-1A1FD5A5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5940552" cy="1536192"/>
          </a:xfrm>
        </p:spPr>
        <p:txBody>
          <a:bodyPr anchor="b">
            <a:normAutofit/>
          </a:bodyPr>
          <a:lstStyle/>
          <a:p>
            <a:r>
              <a:rPr lang="en-AU" dirty="0"/>
              <a:t>Neuropathic Pain After SCI With A TBI</a:t>
            </a:r>
          </a:p>
        </p:txBody>
      </p:sp>
      <p:sp>
        <p:nvSpPr>
          <p:cNvPr id="58" name="Rectangle 52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Rectangle 54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52937-454E-4A29-996E-49FB322A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5815861" cy="282549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AU" sz="2400" dirty="0"/>
              <a:t>Does injury at one location have an effect on another location?</a:t>
            </a:r>
          </a:p>
          <a:p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Does concomitant injury (“double hit”) result in a more profound presentation of neuropathic pain? </a:t>
            </a: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64018D81-AD70-444B-BE80-2B3A55379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17" b="2928"/>
          <a:stretch/>
        </p:blipFill>
        <p:spPr>
          <a:xfrm>
            <a:off x="6720657" y="100388"/>
            <a:ext cx="2783577" cy="6657221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3B615D31-F2C5-452B-8614-923251EEB8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17" b="2928"/>
          <a:stretch/>
        </p:blipFill>
        <p:spPr>
          <a:xfrm>
            <a:off x="9408423" y="100389"/>
            <a:ext cx="2783577" cy="665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64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0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DC520-E0F6-4013-BE6E-1A1FD5A5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5940552" cy="1536192"/>
          </a:xfrm>
        </p:spPr>
        <p:txBody>
          <a:bodyPr anchor="b">
            <a:normAutofit/>
          </a:bodyPr>
          <a:lstStyle/>
          <a:p>
            <a:r>
              <a:rPr lang="en-AU" dirty="0"/>
              <a:t>Neuropathic Pain After SCI With A TBI</a:t>
            </a:r>
          </a:p>
        </p:txBody>
      </p:sp>
      <p:sp>
        <p:nvSpPr>
          <p:cNvPr id="58" name="Rectangle 52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Rectangle 54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52937-454E-4A29-996E-49FB322A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5815861" cy="282549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Does injury at one location have an effect on another location?</a:t>
            </a:r>
          </a:p>
          <a:p>
            <a:r>
              <a:rPr lang="en-AU" sz="2400" dirty="0"/>
              <a:t>Does concomitant injury (“double hit”) result in a more profound presentation of neuropathic pain? </a:t>
            </a:r>
          </a:p>
        </p:txBody>
      </p:sp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EA2CE798-BC8A-4885-BD2D-F5588D0A2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" b="2685"/>
          <a:stretch/>
        </p:blipFill>
        <p:spPr>
          <a:xfrm>
            <a:off x="7165848" y="168275"/>
            <a:ext cx="4572000" cy="652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4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8ABF4A-F5D0-496B-9537-AB1B3DD835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r="18555"/>
          <a:stretch/>
        </p:blipFill>
        <p:spPr>
          <a:xfrm>
            <a:off x="4575427" y="0"/>
            <a:ext cx="7616572" cy="6858000"/>
          </a:xfrm>
          <a:prstGeom prst="rect">
            <a:avLst/>
          </a:prstGeom>
        </p:spPr>
      </p:pic>
      <p:sp>
        <p:nvSpPr>
          <p:cNvPr id="27" name="Rectangle 1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64E742-930F-4F0C-A0C0-C4089120F403}"/>
              </a:ext>
            </a:extLst>
          </p:cNvPr>
          <p:cNvSpPr/>
          <p:nvPr/>
        </p:nvSpPr>
        <p:spPr>
          <a:xfrm>
            <a:off x="2743217" y="0"/>
            <a:ext cx="5720955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24DD4-95C0-48C4-833B-6CE9C2F46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821888" cy="1124712"/>
          </a:xfrm>
        </p:spPr>
        <p:txBody>
          <a:bodyPr anchor="b">
            <a:normAutofit/>
          </a:bodyPr>
          <a:lstStyle/>
          <a:p>
            <a:r>
              <a:rPr lang="en-AU" sz="4800" dirty="0"/>
              <a:t>Future Directions </a:t>
            </a: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E523F-C2A4-4147-822A-0831537CB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720955" cy="320725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AU" sz="2400" dirty="0"/>
              <a:t>Development of a diagnostic markers in the blood that can predict neuropathic pain regardless of the type of injury</a:t>
            </a:r>
          </a:p>
        </p:txBody>
      </p:sp>
    </p:spTree>
    <p:extLst>
      <p:ext uri="{BB962C8B-B14F-4D97-AF65-F5344CB8AC3E}">
        <p14:creationId xmlns:p14="http://schemas.microsoft.com/office/powerpoint/2010/main" val="4071919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0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39306-7D9C-486B-8D5D-55A1D9DE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anchor="b">
            <a:normAutofit/>
          </a:bodyPr>
          <a:lstStyle/>
          <a:p>
            <a:r>
              <a:rPr lang="en-AU" sz="5200"/>
              <a:t>Acknowledgements </a:t>
            </a: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F9190-1EC3-42B2-95D5-64803B5B7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3265042"/>
            <a:ext cx="6272784" cy="282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Translational Neuropathology Laboratory </a:t>
            </a:r>
          </a:p>
        </p:txBody>
      </p:sp>
      <p:pic>
        <p:nvPicPr>
          <p:cNvPr id="5" name="Picture 4" descr="A group of people wearing matching t-shirts&#10;&#10;Description automatically generated with medium confidence">
            <a:extLst>
              <a:ext uri="{FF2B5EF4-FFF2-40B4-BE49-F238E27FC236}">
                <a16:creationId xmlns:a16="http://schemas.microsoft.com/office/drawing/2014/main" id="{6661715F-D5D8-4EC0-9FA8-ACD464C4F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2"/>
          <a:stretch/>
        </p:blipFill>
        <p:spPr>
          <a:xfrm>
            <a:off x="7085772" y="1041200"/>
            <a:ext cx="4869667" cy="477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9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lastic&#10;&#10;Description automatically generated">
            <a:extLst>
              <a:ext uri="{FF2B5EF4-FFF2-40B4-BE49-F238E27FC236}">
                <a16:creationId xmlns:a16="http://schemas.microsoft.com/office/drawing/2014/main" id="{AD4CF28D-57C7-4231-B76B-D5546D080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 r="13818" b="456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7" name="Rectangle 1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24DD4-95C0-48C4-833B-6CE9C2F46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5392397" cy="1124712"/>
          </a:xfrm>
        </p:spPr>
        <p:txBody>
          <a:bodyPr anchor="b">
            <a:normAutofit/>
          </a:bodyPr>
          <a:lstStyle/>
          <a:p>
            <a:r>
              <a:rPr lang="en-AU" dirty="0"/>
              <a:t>Spinal Cord Injury</a:t>
            </a: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E523F-C2A4-4147-822A-0831537CB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392396" cy="320725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AU" sz="2400" dirty="0"/>
              <a:t>180,000 new cases each year worldwide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AU" sz="2400" dirty="0"/>
              <a:t>245 new cases each year in Australia </a:t>
            </a:r>
          </a:p>
          <a:p>
            <a:pPr>
              <a:lnSpc>
                <a:spcPct val="100000"/>
              </a:lnSpc>
            </a:pPr>
            <a:r>
              <a:rPr lang="en-AU" sz="2400" dirty="0"/>
              <a:t>39% of SCI cases are caused by motor vehicle accidents </a:t>
            </a:r>
            <a:r>
              <a:rPr lang="en-AU" sz="1600" dirty="0"/>
              <a:t>(in Australia)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62555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B5D3B260-9446-425C-A7B5-343875E9E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2" r="34823" b="120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E6F63-57B8-4296-A9CC-C22278E9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82117"/>
            <a:ext cx="5018324" cy="1124712"/>
          </a:xfrm>
        </p:spPr>
        <p:txBody>
          <a:bodyPr anchor="b">
            <a:normAutofit/>
          </a:bodyPr>
          <a:lstStyle/>
          <a:p>
            <a:r>
              <a:rPr lang="en-AU" dirty="0"/>
              <a:t>Neuropathic Pain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DB886-862C-49E9-8D67-A88E0CB7C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496374"/>
            <a:ext cx="6098979" cy="3207258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400" dirty="0"/>
              <a:t>Unproportionate painful response to stimuli</a:t>
            </a:r>
            <a:endParaRPr lang="en-AU" sz="2000" dirty="0"/>
          </a:p>
          <a:p>
            <a:pPr>
              <a:lnSpc>
                <a:spcPct val="150000"/>
              </a:lnSpc>
            </a:pPr>
            <a:r>
              <a:rPr lang="en-AU" sz="2400" dirty="0"/>
              <a:t>Can be spontaneous or evoked</a:t>
            </a:r>
            <a:endParaRPr lang="en-AU" sz="2000" dirty="0"/>
          </a:p>
          <a:p>
            <a:pPr>
              <a:lnSpc>
                <a:spcPct val="150000"/>
              </a:lnSpc>
            </a:pPr>
            <a:r>
              <a:rPr lang="en-AU" sz="2400" dirty="0"/>
              <a:t>Chronic 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Can be persistent or intermittent </a:t>
            </a:r>
          </a:p>
        </p:txBody>
      </p:sp>
      <p:sp>
        <p:nvSpPr>
          <p:cNvPr id="4" name="Lightning Bolt 3">
            <a:extLst>
              <a:ext uri="{FF2B5EF4-FFF2-40B4-BE49-F238E27FC236}">
                <a16:creationId xmlns:a16="http://schemas.microsoft.com/office/drawing/2014/main" id="{51DE47FB-1689-4CD3-8BD2-D7B54D743E8D}"/>
              </a:ext>
            </a:extLst>
          </p:cNvPr>
          <p:cNvSpPr/>
          <p:nvPr/>
        </p:nvSpPr>
        <p:spPr>
          <a:xfrm rot="184776" flipH="1">
            <a:off x="8955643" y="112132"/>
            <a:ext cx="789452" cy="1612299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Lightning Bolt 15">
            <a:extLst>
              <a:ext uri="{FF2B5EF4-FFF2-40B4-BE49-F238E27FC236}">
                <a16:creationId xmlns:a16="http://schemas.microsoft.com/office/drawing/2014/main" id="{04B338BE-55DF-46B0-A17D-981EED6498E1}"/>
              </a:ext>
            </a:extLst>
          </p:cNvPr>
          <p:cNvSpPr/>
          <p:nvPr/>
        </p:nvSpPr>
        <p:spPr>
          <a:xfrm rot="2250373" flipH="1">
            <a:off x="9393108" y="619251"/>
            <a:ext cx="789452" cy="1612299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321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hydrozoan&#10;&#10;Description automatically generated">
            <a:extLst>
              <a:ext uri="{FF2B5EF4-FFF2-40B4-BE49-F238E27FC236}">
                <a16:creationId xmlns:a16="http://schemas.microsoft.com/office/drawing/2014/main" id="{1F8BC166-DFBB-486F-9478-73E5746AC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6484" r="18104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0C03A-5AAC-4BC4-9816-E9FC7993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724906" cy="1124712"/>
          </a:xfrm>
        </p:spPr>
        <p:txBody>
          <a:bodyPr anchor="b">
            <a:normAutofit/>
          </a:bodyPr>
          <a:lstStyle/>
          <a:p>
            <a:r>
              <a:rPr lang="en-AU" dirty="0"/>
              <a:t>Neuropathic Pain In SCI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43028-C9B1-42FB-BC81-34165C362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801748"/>
            <a:ext cx="5724907" cy="3207258"/>
          </a:xfrm>
        </p:spPr>
        <p:txBody>
          <a:bodyPr anchor="t">
            <a:normAutofit/>
          </a:bodyPr>
          <a:lstStyle/>
          <a:p>
            <a:r>
              <a:rPr lang="en-AU" dirty="0"/>
              <a:t>80% </a:t>
            </a:r>
            <a:r>
              <a:rPr lang="en-AU" sz="2000" dirty="0"/>
              <a:t>of spinal cord injury patients are in pain</a:t>
            </a:r>
          </a:p>
          <a:p>
            <a:pPr marL="0" indent="0">
              <a:buNone/>
            </a:pPr>
            <a:endParaRPr lang="en-AU" sz="1200" dirty="0"/>
          </a:p>
          <a:p>
            <a:r>
              <a:rPr lang="en-AU" dirty="0"/>
              <a:t>60% </a:t>
            </a:r>
            <a:r>
              <a:rPr lang="en-AU" sz="2000" dirty="0"/>
              <a:t>of patients suffer from neuropathic pain</a:t>
            </a:r>
          </a:p>
          <a:p>
            <a:pPr marL="0" indent="0">
              <a:buNone/>
            </a:pPr>
            <a:endParaRPr lang="en-AU" sz="1200" dirty="0"/>
          </a:p>
          <a:p>
            <a:r>
              <a:rPr lang="en-AU" sz="2000" dirty="0"/>
              <a:t>Neuropathic pain related to SCI increases with time</a:t>
            </a:r>
          </a:p>
        </p:txBody>
      </p:sp>
    </p:spTree>
    <p:extLst>
      <p:ext uri="{BB962C8B-B14F-4D97-AF65-F5344CB8AC3E}">
        <p14:creationId xmlns:p14="http://schemas.microsoft.com/office/powerpoint/2010/main" val="98913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93B87-6EBE-4EA5-8C05-7510198C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5878484" cy="1087819"/>
          </a:xfrm>
        </p:spPr>
        <p:txBody>
          <a:bodyPr anchor="b">
            <a:normAutofit/>
          </a:bodyPr>
          <a:lstStyle/>
          <a:p>
            <a:r>
              <a:rPr lang="en-AU" dirty="0"/>
              <a:t>Neuropathic Pain In SCI</a:t>
            </a: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FAA44-7D9A-4446-924E-850421B40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4095"/>
            <a:ext cx="6183285" cy="26454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AU" sz="2200" dirty="0"/>
              <a:t>Predictors of pain poorly identified and obscure</a:t>
            </a:r>
          </a:p>
          <a:p>
            <a:r>
              <a:rPr lang="en-AU" sz="2200" dirty="0"/>
              <a:t>Mechanism of neuropathic pain not fully known</a:t>
            </a:r>
          </a:p>
          <a:p>
            <a:pPr lvl="1"/>
            <a:r>
              <a:rPr lang="en-AU" sz="1800" dirty="0"/>
              <a:t>Change in stimulation of neurons at spinal cord level</a:t>
            </a:r>
          </a:p>
          <a:p>
            <a:pPr lvl="1">
              <a:spcAft>
                <a:spcPts val="1200"/>
              </a:spcAft>
            </a:pPr>
            <a:r>
              <a:rPr lang="en-AU" sz="1800" dirty="0"/>
              <a:t>Changes in interpretation of pain signals in brain</a:t>
            </a:r>
          </a:p>
          <a:p>
            <a:r>
              <a:rPr lang="en-AU" sz="2200" dirty="0"/>
              <a:t>Currently the extent and location of the injury does NOT correlate with severity of pain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A9CB95-CBA6-4CBE-98AC-165C6D635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8" y="3125154"/>
            <a:ext cx="5553873" cy="176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1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59B08-5823-4C0F-8BBB-47DC849B4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9" y="991443"/>
            <a:ext cx="5684521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Concomitant Injury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C6ABE-6C2F-4AB0-8B14-F8445B410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4095"/>
            <a:ext cx="4832903" cy="34928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kern="1200" dirty="0">
                <a:latin typeface="+mn-lt"/>
                <a:ea typeface="+mn-ea"/>
                <a:cs typeface="+mn-cs"/>
              </a:rPr>
              <a:t>Describes the sustaining of a traumatic brain injury at the same time as the SCI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TBI occurs in 40% of SCI cases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Prevalence of concomitant TBI in SCIs caused by MVA is 12%</a:t>
            </a:r>
          </a:p>
        </p:txBody>
      </p:sp>
      <p:pic>
        <p:nvPicPr>
          <p:cNvPr id="5" name="Picture 4" descr="A picture containing different&#10;&#10;Description automatically generated">
            <a:extLst>
              <a:ext uri="{FF2B5EF4-FFF2-40B4-BE49-F238E27FC236}">
                <a16:creationId xmlns:a16="http://schemas.microsoft.com/office/drawing/2014/main" id="{CD2FFB9A-7D79-4D91-BB5D-FCE5AB63C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27" y="1644095"/>
            <a:ext cx="6346329" cy="356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4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59B08-5823-4C0F-8BBB-47DC849B4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71987"/>
            <a:ext cx="5532120" cy="1531842"/>
          </a:xfrm>
        </p:spPr>
        <p:txBody>
          <a:bodyPr anchor="b">
            <a:normAutofit/>
          </a:bodyPr>
          <a:lstStyle/>
          <a:p>
            <a:r>
              <a:rPr lang="en-AU" dirty="0"/>
              <a:t>Concomitant Injury And Neuropathic Pain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C6ABE-6C2F-4AB0-8B14-F8445B410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5532120" cy="3492868"/>
          </a:xfrm>
        </p:spPr>
        <p:txBody>
          <a:bodyPr>
            <a:normAutofit/>
          </a:bodyPr>
          <a:lstStyle/>
          <a:p>
            <a:r>
              <a:rPr lang="en-AU" sz="2000" dirty="0"/>
              <a:t>Neuropathic pain involves miscommunication at spinal cord and at brain level</a:t>
            </a:r>
          </a:p>
          <a:p>
            <a:endParaRPr lang="en-AU" sz="2000" dirty="0"/>
          </a:p>
          <a:p>
            <a:r>
              <a:rPr lang="en-AU" sz="2000" dirty="0"/>
              <a:t>Transmission of pain messages up the spinal cord</a:t>
            </a:r>
          </a:p>
          <a:p>
            <a:r>
              <a:rPr lang="en-AU" sz="2000" dirty="0"/>
              <a:t>Interpretation of pain messages in the brain</a:t>
            </a:r>
          </a:p>
          <a:p>
            <a:pPr marL="0" indent="0">
              <a:buNone/>
            </a:pPr>
            <a:endParaRPr lang="en-AU" sz="2000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582F23-D81E-4657-8A21-B701C6077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6" b="2846"/>
          <a:stretch/>
        </p:blipFill>
        <p:spPr>
          <a:xfrm>
            <a:off x="9466585" y="189000"/>
            <a:ext cx="1897503" cy="648000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385D95E-FFB9-4FFC-B0C0-1332F76DC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36" b="2846"/>
          <a:stretch/>
        </p:blipFill>
        <p:spPr>
          <a:xfrm>
            <a:off x="6741002" y="189000"/>
            <a:ext cx="192818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03DD62-0F1A-4F5C-8052-2BC73D504030}"/>
              </a:ext>
            </a:extLst>
          </p:cNvPr>
          <p:cNvSpPr/>
          <p:nvPr/>
        </p:nvSpPr>
        <p:spPr>
          <a:xfrm>
            <a:off x="4350327" y="13859"/>
            <a:ext cx="7841673" cy="6839712"/>
          </a:xfrm>
          <a:prstGeom prst="rect">
            <a:avLst/>
          </a:prstGeom>
          <a:solidFill>
            <a:srgbClr val="F1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B0415-AFFC-4A5D-A18D-C9D7BA2EB14B}"/>
              </a:ext>
            </a:extLst>
          </p:cNvPr>
          <p:cNvSpPr/>
          <p:nvPr/>
        </p:nvSpPr>
        <p:spPr>
          <a:xfrm>
            <a:off x="2361368" y="0"/>
            <a:ext cx="3574473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4000">
                <a:srgbClr val="F1F1EE"/>
              </a:gs>
              <a:gs pos="100000">
                <a:srgbClr val="F1F1E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E03C9-AF8C-4C75-BCA6-902EF590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698835"/>
            <a:ext cx="5340096" cy="1513554"/>
          </a:xfrm>
        </p:spPr>
        <p:txBody>
          <a:bodyPr anchor="b">
            <a:normAutofit/>
          </a:bodyPr>
          <a:lstStyle/>
          <a:p>
            <a:r>
              <a:rPr lang="en-AU" dirty="0"/>
              <a:t>Spinal Cord Injury And Traumatic Brain Injury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24401-DB89-45BA-B229-85BC97D67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5340096" cy="3492868"/>
          </a:xfrm>
        </p:spPr>
        <p:txBody>
          <a:bodyPr>
            <a:normAutofit/>
          </a:bodyPr>
          <a:lstStyle/>
          <a:p>
            <a:r>
              <a:rPr lang="en-AU" sz="2000" dirty="0"/>
              <a:t>Primary injury</a:t>
            </a:r>
          </a:p>
          <a:p>
            <a:pPr lvl="1"/>
            <a:r>
              <a:rPr lang="en-AU" sz="2000" dirty="0"/>
              <a:t>Mechanical force</a:t>
            </a:r>
          </a:p>
          <a:p>
            <a:pPr lvl="1"/>
            <a:r>
              <a:rPr lang="en-AU" sz="2000" dirty="0"/>
              <a:t>At time of injury</a:t>
            </a:r>
          </a:p>
          <a:p>
            <a:r>
              <a:rPr lang="en-AU" sz="2000" dirty="0">
                <a:solidFill>
                  <a:schemeClr val="bg1">
                    <a:lumMod val="75000"/>
                  </a:schemeClr>
                </a:solidFill>
              </a:rPr>
              <a:t>Secondary injury</a:t>
            </a:r>
          </a:p>
          <a:p>
            <a:pPr lvl="1"/>
            <a:r>
              <a:rPr lang="en-AU" sz="2000" dirty="0">
                <a:solidFill>
                  <a:schemeClr val="bg1">
                    <a:lumMod val="75000"/>
                  </a:schemeClr>
                </a:solidFill>
              </a:rPr>
              <a:t>Series of inflammatory reactions that exacerbates the injury</a:t>
            </a:r>
          </a:p>
          <a:p>
            <a:pPr lvl="1"/>
            <a:r>
              <a:rPr lang="en-AU" sz="2000" dirty="0">
                <a:solidFill>
                  <a:schemeClr val="bg1">
                    <a:lumMod val="75000"/>
                  </a:schemeClr>
                </a:solidFill>
              </a:rPr>
              <a:t>Over hours, days and weeks after injury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57A2A-ACD6-4FFD-8702-01DD262D5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920" y="82043"/>
            <a:ext cx="4428000" cy="3343141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05D7A324-5EEA-4867-AAF4-4D82117CF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68" b="87868" l="4375" r="40833">
                        <a14:foregroundMark x1="5417" y1="40901" x2="5417" y2="40901"/>
                        <a14:foregroundMark x1="4896" y1="33915" x2="4896" y2="33915"/>
                        <a14:foregroundMark x1="8958" y1="15441" x2="8958" y2="15441"/>
                        <a14:foregroundMark x1="8958" y1="15441" x2="8958" y2="15441"/>
                        <a14:foregroundMark x1="8958" y1="19118" x2="8958" y2="19118"/>
                        <a14:foregroundMark x1="10260" y1="40165" x2="10260" y2="40165"/>
                        <a14:foregroundMark x1="6198" y1="38603" x2="6198" y2="38603"/>
                        <a14:foregroundMark x1="8021" y1="40165" x2="8021" y2="40165"/>
                        <a14:foregroundMark x1="8021" y1="40165" x2="8021" y2="40165"/>
                        <a14:foregroundMark x1="39115" y1="40625" x2="39115" y2="31893"/>
                        <a14:foregroundMark x1="19323" y1="82813" x2="19323" y2="82813"/>
                        <a14:foregroundMark x1="39896" y1="73070" x2="39896" y2="73070"/>
                        <a14:foregroundMark x1="33073" y1="30423" x2="34948" y2="30423"/>
                        <a14:foregroundMark x1="40417" y1="35110" x2="40417" y2="39706"/>
                        <a14:foregroundMark x1="8698" y1="12868" x2="8854" y2="15165"/>
                        <a14:foregroundMark x1="4479" y1="39063" x2="4479" y2="39063"/>
                        <a14:foregroundMark x1="8698" y1="87868" x2="8698" y2="83915"/>
                        <a14:foregroundMark x1="40833" y1="73070" x2="40833" y2="73070"/>
                        <a14:foregroundMark x1="40833" y1="41360" x2="40833" y2="41360"/>
                        <a14:foregroundMark x1="28750" y1="29504" x2="28750" y2="2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8" t="10735" r="58104" b="10105"/>
          <a:stretch/>
        </p:blipFill>
        <p:spPr>
          <a:xfrm>
            <a:off x="7606678" y="3425184"/>
            <a:ext cx="2914485" cy="340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97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03DD62-0F1A-4F5C-8052-2BC73D504030}"/>
              </a:ext>
            </a:extLst>
          </p:cNvPr>
          <p:cNvSpPr/>
          <p:nvPr/>
        </p:nvSpPr>
        <p:spPr>
          <a:xfrm>
            <a:off x="4350327" y="13859"/>
            <a:ext cx="7841673" cy="6839712"/>
          </a:xfrm>
          <a:prstGeom prst="rect">
            <a:avLst/>
          </a:prstGeom>
          <a:solidFill>
            <a:srgbClr val="F1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B0415-AFFC-4A5D-A18D-C9D7BA2EB14B}"/>
              </a:ext>
            </a:extLst>
          </p:cNvPr>
          <p:cNvSpPr/>
          <p:nvPr/>
        </p:nvSpPr>
        <p:spPr>
          <a:xfrm>
            <a:off x="2361368" y="0"/>
            <a:ext cx="3574473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4000">
                <a:srgbClr val="F1F1EE"/>
              </a:gs>
              <a:gs pos="100000">
                <a:srgbClr val="F1F1E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E03C9-AF8C-4C75-BCA6-902EF590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698835"/>
            <a:ext cx="5340096" cy="1513554"/>
          </a:xfrm>
        </p:spPr>
        <p:txBody>
          <a:bodyPr anchor="b">
            <a:normAutofit/>
          </a:bodyPr>
          <a:lstStyle/>
          <a:p>
            <a:r>
              <a:rPr lang="en-AU" dirty="0"/>
              <a:t>Spinal Cord Injury And Traumatic Brain Injury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24401-DB89-45BA-B229-85BC97D67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4095"/>
            <a:ext cx="5340095" cy="3492868"/>
          </a:xfrm>
        </p:spPr>
        <p:txBody>
          <a:bodyPr>
            <a:normAutofit/>
          </a:bodyPr>
          <a:lstStyle/>
          <a:p>
            <a:r>
              <a:rPr lang="en-AU" sz="2000" dirty="0">
                <a:solidFill>
                  <a:schemeClr val="bg1">
                    <a:lumMod val="75000"/>
                  </a:schemeClr>
                </a:solidFill>
              </a:rPr>
              <a:t>Primary injury</a:t>
            </a:r>
          </a:p>
          <a:p>
            <a:pPr lvl="1"/>
            <a:r>
              <a:rPr lang="en-AU" sz="2000" dirty="0">
                <a:solidFill>
                  <a:schemeClr val="bg1">
                    <a:lumMod val="75000"/>
                  </a:schemeClr>
                </a:solidFill>
              </a:rPr>
              <a:t>Mechanical force</a:t>
            </a:r>
          </a:p>
          <a:p>
            <a:pPr lvl="1"/>
            <a:r>
              <a:rPr lang="en-AU" sz="2000" dirty="0">
                <a:solidFill>
                  <a:schemeClr val="bg1">
                    <a:lumMod val="75000"/>
                  </a:schemeClr>
                </a:solidFill>
              </a:rPr>
              <a:t>At time of injury</a:t>
            </a:r>
          </a:p>
          <a:p>
            <a:r>
              <a:rPr lang="en-AU" sz="2000" dirty="0"/>
              <a:t>Secondary injury</a:t>
            </a:r>
          </a:p>
          <a:p>
            <a:pPr lvl="1"/>
            <a:r>
              <a:rPr lang="en-AU" sz="2000" dirty="0"/>
              <a:t>Series of inflammatory reactions that exacerbates the injury</a:t>
            </a:r>
          </a:p>
          <a:p>
            <a:pPr lvl="1"/>
            <a:r>
              <a:rPr lang="en-AU" sz="2000" dirty="0"/>
              <a:t>Over hours, days and weeks after injury</a:t>
            </a:r>
          </a:p>
          <a:p>
            <a:pPr marL="0" indent="0">
              <a:buNone/>
            </a:pPr>
            <a:r>
              <a:rPr lang="en-AU" sz="2400" dirty="0"/>
              <a:t>Extended timeframe of secondary injury allows for intervention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99CAC8-1723-4068-9447-C8DC69F6B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4" b="96057" l="9395" r="89562">
                        <a14:foregroundMark x1="44050" y1="7527" x2="44050" y2="7527"/>
                        <a14:foregroundMark x1="47182" y1="1434" x2="53445" y2="2867"/>
                        <a14:foregroundMark x1="88935" y1="30466" x2="88935" y2="30466"/>
                        <a14:foregroundMark x1="80376" y1="90860" x2="80376" y2="90860"/>
                        <a14:foregroundMark x1="64509" y1="96057" x2="64509" y2="960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3827" y="3438518"/>
            <a:ext cx="2920237" cy="34018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A6AF41-B1B8-4469-845B-2A679DADD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945" y="85859"/>
            <a:ext cx="4428000" cy="334314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19D17F4-E94B-49A6-9949-EC4A7C080840}"/>
              </a:ext>
            </a:extLst>
          </p:cNvPr>
          <p:cNvSpPr/>
          <p:nvPr/>
        </p:nvSpPr>
        <p:spPr>
          <a:xfrm rot="21224151">
            <a:off x="8481249" y="3985108"/>
            <a:ext cx="290962" cy="103776"/>
          </a:xfrm>
          <a:prstGeom prst="rightArrow">
            <a:avLst>
              <a:gd name="adj1" fmla="val 31752"/>
              <a:gd name="adj2" fmla="val 9705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376B059-DEEA-4A07-B8C2-8EFE8D3D6594}"/>
              </a:ext>
            </a:extLst>
          </p:cNvPr>
          <p:cNvSpPr/>
          <p:nvPr/>
        </p:nvSpPr>
        <p:spPr>
          <a:xfrm rot="20087387">
            <a:off x="8455056" y="3782108"/>
            <a:ext cx="290962" cy="103776"/>
          </a:xfrm>
          <a:prstGeom prst="rightArrow">
            <a:avLst>
              <a:gd name="adj1" fmla="val 31752"/>
              <a:gd name="adj2" fmla="val 9705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9711CD9-B744-4EBD-9B95-08CD3ABF4B4A}"/>
              </a:ext>
            </a:extLst>
          </p:cNvPr>
          <p:cNvSpPr/>
          <p:nvPr/>
        </p:nvSpPr>
        <p:spPr>
          <a:xfrm rot="1512613" flipV="1">
            <a:off x="8455056" y="4188110"/>
            <a:ext cx="290962" cy="103776"/>
          </a:xfrm>
          <a:prstGeom prst="rightArrow">
            <a:avLst>
              <a:gd name="adj1" fmla="val 31752"/>
              <a:gd name="adj2" fmla="val 9705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7625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409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The Role Of Concomitant TBI In Developing Neuropathic Pain After SCI</vt:lpstr>
      <vt:lpstr>Spinal Cord Injury</vt:lpstr>
      <vt:lpstr>Neuropathic Pain</vt:lpstr>
      <vt:lpstr>Neuropathic Pain In SCI</vt:lpstr>
      <vt:lpstr>Neuropathic Pain In SCI</vt:lpstr>
      <vt:lpstr>Concomitant Injury</vt:lpstr>
      <vt:lpstr>Concomitant Injury And Neuropathic Pain</vt:lpstr>
      <vt:lpstr>Spinal Cord Injury And Traumatic Brain Injury</vt:lpstr>
      <vt:lpstr>Spinal Cord Injury And Traumatic Brain Injury</vt:lpstr>
      <vt:lpstr>Neuropathic Pain After SCI Or TBI</vt:lpstr>
      <vt:lpstr>Neuropathic Pain After SCI With A TBI</vt:lpstr>
      <vt:lpstr>Neuropathic Pain After SCI With A TBI</vt:lpstr>
      <vt:lpstr>Future Directions 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Concomitant TBI In Developing Neuropathic Pain After SCI</dc:title>
  <dc:creator>Keziah Skein</dc:creator>
  <cp:lastModifiedBy>Keziah Skein</cp:lastModifiedBy>
  <cp:revision>6</cp:revision>
  <dcterms:created xsi:type="dcterms:W3CDTF">2021-09-25T00:39:24Z</dcterms:created>
  <dcterms:modified xsi:type="dcterms:W3CDTF">2021-09-28T13:13:06Z</dcterms:modified>
</cp:coreProperties>
</file>